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16" r:id="rId2"/>
    <p:sldId id="320" r:id="rId3"/>
    <p:sldId id="324" r:id="rId4"/>
    <p:sldId id="322" r:id="rId5"/>
    <p:sldId id="323" r:id="rId6"/>
    <p:sldId id="325" r:id="rId7"/>
    <p:sldId id="328" r:id="rId8"/>
    <p:sldId id="329" r:id="rId9"/>
    <p:sldId id="330" r:id="rId10"/>
    <p:sldId id="331" r:id="rId11"/>
    <p:sldId id="332" r:id="rId12"/>
    <p:sldId id="327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526"/>
    <a:srgbClr val="0077D4"/>
    <a:srgbClr val="182D6C"/>
    <a:srgbClr val="E7FFFF"/>
    <a:srgbClr val="CCFFFF"/>
    <a:srgbClr val="E2E4E4"/>
    <a:srgbClr val="101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970" autoAdjust="0"/>
  </p:normalViewPr>
  <p:slideViewPr>
    <p:cSldViewPr snapToGrid="0" snapToObjects="1">
      <p:cViewPr varScale="1">
        <p:scale>
          <a:sx n="62" d="100"/>
          <a:sy n="62" d="100"/>
        </p:scale>
        <p:origin x="2050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C9B2AF-FF93-9443-8132-C0BAE0160594}" type="datetimeFigureOut">
              <a:rPr lang="en-US"/>
              <a:pPr>
                <a:defRPr/>
              </a:pPr>
              <a:t>2/28/2017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5BBCF3-B909-0E47-AFC1-794F62011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9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96D589F-5847-1648-9C0C-18AD595551BD}" type="datetimeFigureOut">
              <a:rPr lang="en-US"/>
              <a:pPr>
                <a:defRPr/>
              </a:pPr>
              <a:t>2/28/2017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DB5684E-388A-574C-9362-1C84C7B37B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5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3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Which stress is the largest?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At what position r will the hoop stress be the largest?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Which stress is the largest?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At what position r will the hoop stress be the largest?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B5684E-388A-574C-9362-1C84C7B37B8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5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129338"/>
          </a:xfrm>
          <a:prstGeom prst="rect">
            <a:avLst/>
          </a:prstGeom>
          <a:solidFill>
            <a:srgbClr val="0F1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04477" y="1950247"/>
            <a:ext cx="7053981" cy="194144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lnSpc>
                <a:spcPts val="6000"/>
              </a:lnSpc>
              <a:defRPr sz="5400">
                <a:solidFill>
                  <a:srgbClr val="0077D4"/>
                </a:solidFill>
                <a:latin typeface="Cambria"/>
                <a:cs typeface="Cambr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4477" y="3991883"/>
            <a:ext cx="7053262" cy="758825"/>
          </a:xfrm>
        </p:spPr>
        <p:txBody>
          <a:bodyPr>
            <a:normAutofit/>
          </a:bodyPr>
          <a:lstStyle>
            <a:lvl1pPr marL="0" indent="0">
              <a:buNone/>
              <a:defRPr sz="2600" i="1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 descr="MNE-du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94" y="6274948"/>
            <a:ext cx="4042275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74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4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51317"/>
            <a:ext cx="5486400" cy="397625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23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2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8439"/>
            <a:ext cx="8229600" cy="101451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8927"/>
            <a:ext cx="8229600" cy="42770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6750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bulle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703"/>
            <a:ext cx="8229600" cy="10285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8925"/>
            <a:ext cx="8229600" cy="44448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15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hoto Header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8875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3700" y="752475"/>
            <a:ext cx="1862138" cy="312738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photos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1882"/>
            <a:ext cx="8229600" cy="94727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96811"/>
            <a:ext cx="8229600" cy="27594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262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Header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88753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3700" y="752475"/>
            <a:ext cx="1862138" cy="312738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photos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9301"/>
            <a:ext cx="8229600" cy="9150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3203574"/>
            <a:ext cx="3959225" cy="269373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68825" y="3203575"/>
            <a:ext cx="4117975" cy="269373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06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75" y="0"/>
            <a:ext cx="9140825" cy="6097588"/>
          </a:xfrm>
          <a:prstGeom prst="rect">
            <a:avLst/>
          </a:prstGeom>
          <a:solidFill>
            <a:srgbClr val="10157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2406"/>
            <a:ext cx="7403976" cy="1675748"/>
          </a:xfrm>
        </p:spPr>
        <p:txBody>
          <a:bodyPr>
            <a:noAutofit/>
          </a:bodyPr>
          <a:lstStyle>
            <a:lvl1pPr>
              <a:lnSpc>
                <a:spcPts val="6000"/>
              </a:lnSpc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2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103938"/>
          </a:xfrm>
          <a:prstGeom prst="rect">
            <a:avLst/>
          </a:prstGeom>
          <a:solidFill>
            <a:srgbClr val="0077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51007"/>
            <a:ext cx="7772400" cy="413833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2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kle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10574163466_67141bfa34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5138" y="533400"/>
            <a:ext cx="3827462" cy="39116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221" y="810151"/>
            <a:ext cx="3379503" cy="2131208"/>
          </a:xfrm>
        </p:spPr>
        <p:txBody>
          <a:bodyPr anchor="t">
            <a:normAutofit/>
          </a:bodyPr>
          <a:lstStyle>
            <a:lvl1pPr>
              <a:lnSpc>
                <a:spcPts val="296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7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nn State Lives Here Stat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10479979673_dde477bde5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5000" y="2497138"/>
            <a:ext cx="7789863" cy="309403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9938"/>
            <a:ext cx="7231442" cy="2573483"/>
          </a:xfrm>
        </p:spPr>
        <p:txBody>
          <a:bodyPr anchor="t">
            <a:normAutofit/>
          </a:bodyPr>
          <a:lstStyle>
            <a:lvl1pPr>
              <a:lnSpc>
                <a:spcPts val="3060"/>
              </a:lnSpc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36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108700"/>
            <a:ext cx="9144000" cy="749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19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" name="Picture 2" descr="MNE-du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94" y="6274948"/>
            <a:ext cx="4042275" cy="429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1" r:id="rId2"/>
    <p:sldLayoutId id="2147483682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101576"/>
          </a:solidFill>
          <a:latin typeface="Cambria"/>
          <a:ea typeface="ＭＳ Ｐゴシック" charset="0"/>
          <a:cs typeface="Cambr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101576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j-lt"/>
          <a:ea typeface="ＭＳ Ｐゴシック" charset="0"/>
          <a:cs typeface="Arial Rounded MT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14400" y="2740025"/>
            <a:ext cx="7231063" cy="517526"/>
          </a:xfrm>
        </p:spPr>
        <p:txBody>
          <a:bodyPr/>
          <a:lstStyle/>
          <a:p>
            <a:pPr>
              <a:lnSpc>
                <a:spcPts val="3063"/>
              </a:lnSpc>
            </a:pPr>
            <a:r>
              <a:rPr lang="en-US" dirty="0" smtClean="0">
                <a:latin typeface="Calibri" charset="0"/>
              </a:rPr>
              <a:t>NucE497: Reactor Fuel Performance</a:t>
            </a:r>
            <a:endParaRPr lang="en-US" b="1" dirty="0">
              <a:latin typeface="Calibri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22169" y="3764691"/>
            <a:ext cx="2615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182D6C"/>
                </a:solidFill>
              </a:rPr>
              <a:t>Exam review</a:t>
            </a:r>
            <a:endParaRPr lang="en-US" sz="3600" dirty="0">
              <a:solidFill>
                <a:srgbClr val="182D6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44235" y="4915247"/>
            <a:ext cx="15713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182D6C"/>
                </a:solidFill>
              </a:rPr>
              <a:t>Muhammet</a:t>
            </a:r>
            <a:r>
              <a:rPr lang="en-US" sz="1200" dirty="0" smtClean="0">
                <a:solidFill>
                  <a:srgbClr val="182D6C"/>
                </a:solidFill>
              </a:rPr>
              <a:t> </a:t>
            </a:r>
            <a:r>
              <a:rPr lang="en-US" sz="1200" dirty="0" err="1" smtClean="0">
                <a:solidFill>
                  <a:srgbClr val="182D6C"/>
                </a:solidFill>
              </a:rPr>
              <a:t>Ayanoglu</a:t>
            </a:r>
            <a:endParaRPr lang="en-US" sz="1200" dirty="0">
              <a:solidFill>
                <a:srgbClr val="182D6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3410" y="5067647"/>
            <a:ext cx="3421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182D6C"/>
                </a:solidFill>
              </a:rPr>
              <a:t>Department of Mechanical and Nuclear Engineering</a:t>
            </a:r>
            <a:endParaRPr lang="en-US" sz="1200" dirty="0">
              <a:solidFill>
                <a:srgbClr val="182D6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0071" y="5220047"/>
            <a:ext cx="13197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182D6C"/>
                </a:solidFill>
              </a:rPr>
              <a:t>February 29,2017 </a:t>
            </a:r>
            <a:endParaRPr lang="en-US" sz="1200" dirty="0">
              <a:solidFill>
                <a:srgbClr val="182D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530350"/>
            <a:ext cx="5154613" cy="1182317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628650" y="1060450"/>
            <a:ext cx="29273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libri" charset="0"/>
              </a:rPr>
              <a:t>Thin wall assumption: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3976505"/>
            <a:ext cx="9017000" cy="1092321"/>
          </a:xfrm>
          <a:prstGeom prst="rect">
            <a:avLst/>
          </a:prstGeom>
        </p:spPr>
      </p:pic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127000" y="3449677"/>
            <a:ext cx="29273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libri" charset="0"/>
              </a:rPr>
              <a:t>Thick wall assumption:</a:t>
            </a:r>
          </a:p>
        </p:txBody>
      </p:sp>
    </p:spTree>
    <p:extLst>
      <p:ext uri="{BB962C8B-B14F-4D97-AF65-F5344CB8AC3E}">
        <p14:creationId xmlns:p14="http://schemas.microsoft.com/office/powerpoint/2010/main" val="16591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463550" y="1060450"/>
            <a:ext cx="72326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libri" charset="0"/>
              </a:rPr>
              <a:t>If we include thermal stresses result from thermal gradient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411"/>
          <a:stretch/>
        </p:blipFill>
        <p:spPr>
          <a:xfrm>
            <a:off x="463550" y="2540000"/>
            <a:ext cx="3848100" cy="579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3428999"/>
            <a:ext cx="3714750" cy="600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" y="4287835"/>
            <a:ext cx="3867150" cy="552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874" y="3938611"/>
            <a:ext cx="2803525" cy="9016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12" y="2500312"/>
            <a:ext cx="14668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0" y="123088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182D6C"/>
                </a:solidFill>
                <a:latin typeface="LatoWeb"/>
              </a:rPr>
              <a:t>Exam Date: </a:t>
            </a:r>
          </a:p>
          <a:p>
            <a:r>
              <a:rPr lang="en-US" sz="2800" dirty="0" smtClean="0">
                <a:solidFill>
                  <a:srgbClr val="C00000"/>
                </a:solidFill>
                <a:latin typeface="LatoWeb"/>
              </a:rPr>
              <a:t>Mar 2 at 12 am </a:t>
            </a:r>
            <a:r>
              <a:rPr lang="en-US" sz="2800" dirty="0" smtClean="0">
                <a:solidFill>
                  <a:srgbClr val="C00000"/>
                </a:solidFill>
                <a:latin typeface="LatoWeb"/>
              </a:rPr>
              <a:t>– </a:t>
            </a:r>
            <a:r>
              <a:rPr lang="en-US" sz="2800" dirty="0" smtClean="0">
                <a:solidFill>
                  <a:srgbClr val="C00000"/>
                </a:solidFill>
                <a:latin typeface="LatoWeb"/>
              </a:rPr>
              <a:t>Mar 3 </a:t>
            </a:r>
            <a:r>
              <a:rPr lang="en-US" sz="2800" dirty="0" smtClean="0">
                <a:solidFill>
                  <a:srgbClr val="C00000"/>
                </a:solidFill>
                <a:latin typeface="LatoWeb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LatoWeb"/>
              </a:rPr>
              <a:t>at 11:59 pm</a:t>
            </a:r>
          </a:p>
          <a:p>
            <a:endParaRPr lang="en-US" sz="2800" dirty="0" smtClean="0">
              <a:solidFill>
                <a:srgbClr val="C00000"/>
              </a:solidFill>
              <a:latin typeface="LatoWeb"/>
            </a:endParaRPr>
          </a:p>
          <a:p>
            <a:r>
              <a:rPr lang="en-US" sz="2400" i="0" dirty="0" smtClean="0">
                <a:solidFill>
                  <a:srgbClr val="182D6C"/>
                </a:solidFill>
                <a:effectLst/>
                <a:latin typeface="LatoWeb"/>
              </a:rPr>
              <a:t>Total time: </a:t>
            </a:r>
          </a:p>
          <a:p>
            <a:r>
              <a:rPr lang="en-US" sz="2800" i="0" dirty="0" smtClean="0">
                <a:solidFill>
                  <a:srgbClr val="C00000"/>
                </a:solidFill>
                <a:effectLst/>
                <a:latin typeface="LatoWeb"/>
              </a:rPr>
              <a:t>2 hours (</a:t>
            </a:r>
            <a:r>
              <a:rPr lang="en-US" sz="2800" i="0" dirty="0" err="1" smtClean="0">
                <a:solidFill>
                  <a:srgbClr val="C00000"/>
                </a:solidFill>
                <a:effectLst/>
                <a:latin typeface="LatoWeb"/>
              </a:rPr>
              <a:t>Download+Solve+Convert</a:t>
            </a:r>
            <a:r>
              <a:rPr lang="en-US" sz="2800" i="0" dirty="0" smtClean="0">
                <a:solidFill>
                  <a:srgbClr val="C00000"/>
                </a:solidFill>
                <a:effectLst/>
                <a:latin typeface="LatoWeb"/>
              </a:rPr>
              <a:t>/Upload)</a:t>
            </a:r>
            <a:endParaRPr lang="en-US" sz="2800" i="0" dirty="0">
              <a:solidFill>
                <a:srgbClr val="C00000"/>
              </a:solidFill>
              <a:effectLst/>
              <a:latin typeface="LatoWeb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0020" y="3939599"/>
            <a:ext cx="90144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D3B45"/>
                </a:solidFill>
                <a:latin typeface="LatoWeb"/>
              </a:rPr>
              <a:t>If </a:t>
            </a:r>
            <a:r>
              <a:rPr lang="en-US" dirty="0">
                <a:solidFill>
                  <a:srgbClr val="2D3B45"/>
                </a:solidFill>
                <a:latin typeface="LatoWeb"/>
              </a:rPr>
              <a:t>you create your PDF and then fine something you would like to change, you are permitted to edit your PDF or add notes before submitting. I recommend you have two methods set up to convert your solutions to a PDF, as I will not accept "I couldn't make the PDF" as a valid excuse.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/>
          <p:cNvSpPr>
            <a:spLocks noGrp="1"/>
          </p:cNvSpPr>
          <p:nvPr>
            <p:ph sz="half" idx="2"/>
          </p:nvPr>
        </p:nvSpPr>
        <p:spPr>
          <a:xfrm>
            <a:off x="0" y="280834"/>
            <a:ext cx="9144000" cy="4661870"/>
          </a:xfrm>
        </p:spPr>
        <p:txBody>
          <a:bodyPr anchor="ctr">
            <a:noAutofit/>
          </a:bodyPr>
          <a:lstStyle/>
          <a:p>
            <a:r>
              <a:rPr lang="en-US" sz="3000" u="sng" dirty="0" smtClean="0">
                <a:solidFill>
                  <a:srgbClr val="182D6C"/>
                </a:solidFill>
                <a:latin typeface="Calibri" charset="0"/>
              </a:rPr>
              <a:t>Exam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Exam includes both conceptual and workout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Conceptual questions include everything discussed in the class.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Workout problems will be similar to </a:t>
            </a: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the problems </a:t>
            </a: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you </a:t>
            </a: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did on </a:t>
            </a: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the homework, or that we did in class</a:t>
            </a:r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Make sure and study thoroughly for the exam</a:t>
            </a:r>
            <a:endParaRPr lang="en-US" sz="3000" dirty="0" smtClean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4"/>
          <p:cNvSpPr>
            <a:spLocks noGrp="1"/>
          </p:cNvSpPr>
          <p:nvPr>
            <p:ph sz="half" idx="2"/>
          </p:nvPr>
        </p:nvSpPr>
        <p:spPr>
          <a:xfrm>
            <a:off x="257175" y="13908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Module-1: Fuel basics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257175" y="2022872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Module-2: Heat transport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257175" y="2645162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257175" y="3265119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Module-4: Materials issues in the fuel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257175" y="3828558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Module-5: Materials issues in the cladding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257175" y="4450848"/>
            <a:ext cx="82296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Module-6: Accidents, used fuel, and fuel cycle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2425" y="432347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>
                <a:solidFill>
                  <a:srgbClr val="182D6C"/>
                </a:solidFill>
                <a:latin typeface="LatoWeb"/>
              </a:rPr>
              <a:t>Course content</a:t>
            </a:r>
            <a:endParaRPr lang="en-US" sz="3600" i="0" u="sng" dirty="0">
              <a:solidFill>
                <a:srgbClr val="C00000"/>
              </a:solidFill>
              <a:effectLst/>
              <a:latin typeface="LatoWeb"/>
            </a:endParaRPr>
          </a:p>
        </p:txBody>
      </p:sp>
    </p:spTree>
    <p:extLst>
      <p:ext uri="{BB962C8B-B14F-4D97-AF65-F5344CB8AC3E}">
        <p14:creationId xmlns:p14="http://schemas.microsoft.com/office/powerpoint/2010/main" val="176296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4"/>
          <p:cNvSpPr>
            <a:spLocks noGrp="1"/>
          </p:cNvSpPr>
          <p:nvPr>
            <p:ph sz="half" idx="2"/>
          </p:nvPr>
        </p:nvSpPr>
        <p:spPr>
          <a:xfrm>
            <a:off x="257175" y="1390875"/>
            <a:ext cx="4010025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FF0000"/>
                </a:solidFill>
                <a:latin typeface="Calibri" charset="0"/>
              </a:rPr>
              <a:t>Module-1: Fuel basics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257175" y="2022872"/>
            <a:ext cx="454342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FF0000"/>
                </a:solidFill>
                <a:latin typeface="Calibri" charset="0"/>
              </a:rPr>
              <a:t>Module-2: Heat transport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257175" y="2645162"/>
            <a:ext cx="546735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FF0000"/>
                </a:solidFill>
                <a:latin typeface="Calibri" charset="0"/>
              </a:rPr>
              <a:t>Module-3: Mechanical Behavior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257175" y="3265119"/>
            <a:ext cx="639127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Module-4: Materials issues in the fuel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257175" y="3828558"/>
            <a:ext cx="7124700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Module-5: Materials issues in the cladding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 bwMode="auto">
          <a:xfrm>
            <a:off x="257175" y="4450848"/>
            <a:ext cx="762952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Module-6: Accidents, used fuel, and fuel cycle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 bwMode="auto">
          <a:xfrm>
            <a:off x="257175" y="524100"/>
            <a:ext cx="799147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solidFill>
                  <a:srgbClr val="182D6C"/>
                </a:solidFill>
                <a:latin typeface="Calibri" charset="0"/>
              </a:rPr>
              <a:t>You are responsible for the first three modules… </a:t>
            </a:r>
          </a:p>
        </p:txBody>
      </p:sp>
    </p:spTree>
    <p:extLst>
      <p:ext uri="{BB962C8B-B14F-4D97-AF65-F5344CB8AC3E}">
        <p14:creationId xmlns:p14="http://schemas.microsoft.com/office/powerpoint/2010/main" val="19444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Module-1: Fuel basics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1338988"/>
            <a:ext cx="8816342" cy="4109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9575" y="5357676"/>
                <a:ext cx="53848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75" y="5357676"/>
                <a:ext cx="5384800" cy="9144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130175" y="5574755"/>
            <a:ext cx="2930525" cy="4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Calibri" charset="0"/>
              </a:rPr>
              <a:t>Volumetric heat generation:</a:t>
            </a:r>
          </a:p>
        </p:txBody>
      </p:sp>
    </p:spTree>
    <p:extLst>
      <p:ext uri="{BB962C8B-B14F-4D97-AF65-F5344CB8AC3E}">
        <p14:creationId xmlns:p14="http://schemas.microsoft.com/office/powerpoint/2010/main" val="25479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Module-2: Heat transport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978997"/>
            <a:ext cx="8975725" cy="322586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7175" y="3982144"/>
            <a:ext cx="8229600" cy="1986856"/>
            <a:chOff x="257175" y="3982144"/>
            <a:chExt cx="8229600" cy="19868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1287" y="4857321"/>
              <a:ext cx="2095500" cy="7810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375" y="4723971"/>
              <a:ext cx="2657475" cy="5238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375" y="5310186"/>
              <a:ext cx="2686050" cy="504825"/>
            </a:xfrm>
            <a:prstGeom prst="rect">
              <a:avLst/>
            </a:prstGeom>
          </p:spPr>
        </p:pic>
        <p:sp>
          <p:nvSpPr>
            <p:cNvPr id="7" name="Right Brace 6"/>
            <p:cNvSpPr/>
            <p:nvPr/>
          </p:nvSpPr>
          <p:spPr>
            <a:xfrm>
              <a:off x="3273425" y="4572000"/>
              <a:ext cx="460375" cy="1397000"/>
            </a:xfrm>
            <a:prstGeom prst="rightBrace">
              <a:avLst/>
            </a:prstGeom>
            <a:ln>
              <a:solidFill>
                <a:srgbClr val="0F152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4"/>
            <p:cNvSpPr txBox="1">
              <a:spLocks/>
            </p:cNvSpPr>
            <p:nvPr/>
          </p:nvSpPr>
          <p:spPr bwMode="auto">
            <a:xfrm>
              <a:off x="257175" y="3982144"/>
              <a:ext cx="8229600" cy="4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ＭＳ Ｐゴシック" charset="0"/>
                  <a:cs typeface="Arial Rounded MT Bold"/>
                </a:defRPr>
              </a:lvl1pPr>
              <a:lvl2pPr marL="742950" indent="-28575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j-lt"/>
                  <a:ea typeface="ＭＳ Ｐゴシック" charset="0"/>
                  <a:cs typeface="Arial Rounded MT Bold"/>
                </a:defRPr>
              </a:lvl2pPr>
              <a:lvl3pPr marL="11430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ＭＳ Ｐゴシック" charset="0"/>
                  <a:cs typeface="Arial Rounded MT Bold"/>
                </a:defRPr>
              </a:lvl3pPr>
              <a:lvl4pPr marL="16002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+mj-lt"/>
                  <a:ea typeface="ＭＳ Ｐゴシック" charset="0"/>
                  <a:cs typeface="Arial Rounded MT Bold"/>
                </a:defRPr>
              </a:lvl4pPr>
              <a:lvl5pPr marL="2057400" indent="-228600" algn="l" defTabSz="457200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 kern="1200">
                  <a:solidFill>
                    <a:schemeClr val="tx1"/>
                  </a:solidFill>
                  <a:latin typeface="+mj-lt"/>
                  <a:ea typeface="ＭＳ Ｐゴシック" charset="0"/>
                  <a:cs typeface="Arial Rounded MT Bold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u="sng" dirty="0" smtClean="0">
                  <a:latin typeface="Calibri" charset="0"/>
                </a:rPr>
                <a:t>Gap thermal conductivity: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5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06" y="909189"/>
            <a:ext cx="6611938" cy="3899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808537"/>
            <a:ext cx="6065044" cy="19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57175" y="324075"/>
            <a:ext cx="8229600" cy="469265"/>
          </a:xfrm>
        </p:spPr>
        <p:txBody>
          <a:bodyPr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tx2"/>
                </a:solidFill>
                <a:latin typeface="Calibri" charset="0"/>
              </a:rPr>
              <a:t>Module-3: Mechanical behavior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645"/>
          <a:stretch/>
        </p:blipFill>
        <p:spPr>
          <a:xfrm>
            <a:off x="971549" y="793340"/>
            <a:ext cx="6675115" cy="182286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 bwMode="auto">
          <a:xfrm>
            <a:off x="730250" y="2628900"/>
            <a:ext cx="822960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ＭＳ Ｐゴシック" charset="0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Calibri" charset="0"/>
              </a:rPr>
              <a:t>Assumption-1: Static body,</a:t>
            </a:r>
          </a:p>
          <a:p>
            <a:r>
              <a:rPr lang="en-US" sz="2000" dirty="0" smtClean="0">
                <a:latin typeface="Calibri" charset="0"/>
              </a:rPr>
              <a:t>Assumption-2: Gravity is negligible</a:t>
            </a:r>
          </a:p>
          <a:p>
            <a:r>
              <a:rPr lang="en-US" sz="2000" dirty="0" smtClean="0">
                <a:latin typeface="Calibri" charset="0"/>
              </a:rPr>
              <a:t>Assumption-3: Problem is axisymmetric</a:t>
            </a:r>
          </a:p>
          <a:p>
            <a:r>
              <a:rPr lang="en-US" sz="2000" dirty="0" smtClean="0">
                <a:latin typeface="Calibri" charset="0"/>
              </a:rPr>
              <a:t>Assumption-4: Isotropic material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5" y="4194879"/>
            <a:ext cx="4111625" cy="23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NE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b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MNE-template</Template>
  <TotalTime>711</TotalTime>
  <Words>321</Words>
  <Application>Microsoft Office PowerPoint</Application>
  <PresentationFormat>On-screen Show (4:3)</PresentationFormat>
  <Paragraphs>53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Arial Rounded MT Bold</vt:lpstr>
      <vt:lpstr>Calibri</vt:lpstr>
      <vt:lpstr>Cambria</vt:lpstr>
      <vt:lpstr>Cambria Math</vt:lpstr>
      <vt:lpstr>LatoWeb</vt:lpstr>
      <vt:lpstr>MNE-template</vt:lpstr>
      <vt:lpstr>NucE497: Reactor Fuel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Motta</dc:creator>
  <cp:lastModifiedBy>Muhammed Ayanoglu</cp:lastModifiedBy>
  <cp:revision>45</cp:revision>
  <dcterms:created xsi:type="dcterms:W3CDTF">2015-12-04T20:39:46Z</dcterms:created>
  <dcterms:modified xsi:type="dcterms:W3CDTF">2017-03-01T04:04:39Z</dcterms:modified>
</cp:coreProperties>
</file>